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515" r:id="rId2"/>
    <p:sldId id="517" r:id="rId3"/>
    <p:sldId id="518" r:id="rId4"/>
    <p:sldId id="519" r:id="rId5"/>
    <p:sldId id="524" r:id="rId6"/>
    <p:sldId id="525" r:id="rId7"/>
    <p:sldId id="523" r:id="rId8"/>
    <p:sldId id="514" r:id="rId9"/>
    <p:sldId id="51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61101" autoAdjust="0"/>
  </p:normalViewPr>
  <p:slideViewPr>
    <p:cSldViewPr snapToGrid="0" snapToObjects="1">
      <p:cViewPr>
        <p:scale>
          <a:sx n="75" d="100"/>
          <a:sy n="75" d="100"/>
        </p:scale>
        <p:origin x="-2000" y="35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B50AF-EEF9-6646-8369-31FD638F5FAD}" type="datetimeFigureOut">
              <a:rPr lang="en-US" smtClean="0"/>
              <a:t>12/10/14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8994E5-D55E-404E-BBBE-100FA0B0ED16}" type="slidenum">
              <a:rPr lang="en-US" smtClean="0"/>
              <a:t>‹#›</a:t>
            </a:fld>
            <a:endParaRPr lang="en-US"/>
          </a:p>
        </p:txBody>
      </p:sp>
    </p:spTree>
    <p:extLst>
      <p:ext uri="{BB962C8B-B14F-4D97-AF65-F5344CB8AC3E}">
        <p14:creationId xmlns:p14="http://schemas.microsoft.com/office/powerpoint/2010/main" val="176271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1AF73-ABB6-3949-A5C9-FE0427ACC5FE}" type="datetimeFigureOut">
              <a:rPr lang="en-US" smtClean="0"/>
              <a:pPr/>
              <a:t>12/10/14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D4743-58F8-5947-AA07-680072803DF0}" type="slidenum">
              <a:rPr lang="en-US" smtClean="0"/>
              <a:pPr/>
              <a:t>‹#›</a:t>
            </a:fld>
            <a:endParaRPr lang="en-US"/>
          </a:p>
        </p:txBody>
      </p:sp>
    </p:spTree>
    <p:extLst>
      <p:ext uri="{BB962C8B-B14F-4D97-AF65-F5344CB8AC3E}">
        <p14:creationId xmlns:p14="http://schemas.microsoft.com/office/powerpoint/2010/main" val="332127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provided as examples</a:t>
            </a:r>
            <a:r>
              <a:rPr lang="en-US" baseline="0" dirty="0" smtClean="0"/>
              <a:t> only, drawn from keynote</a:t>
            </a:r>
          </a:p>
          <a:p>
            <a:r>
              <a:rPr lang="en-US" baseline="0" dirty="0" smtClean="0"/>
              <a:t>Feel free to swap out for better / other image(s)</a:t>
            </a:r>
            <a:endParaRPr lang="en-US" dirty="0"/>
          </a:p>
        </p:txBody>
      </p:sp>
      <p:sp>
        <p:nvSpPr>
          <p:cNvPr id="4" name="Slide Number Placeholder 3"/>
          <p:cNvSpPr>
            <a:spLocks noGrp="1"/>
          </p:cNvSpPr>
          <p:nvPr>
            <p:ph type="sldNum" sz="quarter" idx="10"/>
          </p:nvPr>
        </p:nvSpPr>
        <p:spPr/>
        <p:txBody>
          <a:bodyPr/>
          <a:lstStyle/>
          <a:p>
            <a:fld id="{107D4743-58F8-5947-AA07-680072803DF0}" type="slidenum">
              <a:rPr lang="en-US" smtClean="0"/>
              <a:pPr/>
              <a:t>1</a:t>
            </a:fld>
            <a:endParaRPr lang="en-US"/>
          </a:p>
        </p:txBody>
      </p:sp>
    </p:spTree>
    <p:extLst>
      <p:ext uri="{BB962C8B-B14F-4D97-AF65-F5344CB8AC3E}">
        <p14:creationId xmlns:p14="http://schemas.microsoft.com/office/powerpoint/2010/main" val="147228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Morning keynote provided</a:t>
            </a:r>
            <a:r>
              <a:rPr lang="en-US" baseline="0" dirty="0" smtClean="0"/>
              <a:t> examples of how information gathered at mountain field stations has contributed to the development of conservation and stewardship tools that are in use around the world </a:t>
            </a:r>
          </a:p>
          <a:p>
            <a:endParaRPr lang="en-US" baseline="0" dirty="0" smtClean="0"/>
          </a:p>
          <a:p>
            <a:r>
              <a:rPr lang="en-US" baseline="0" dirty="0" smtClean="0"/>
              <a:t>These tools are designed promote the health of mountain ecosystems and the vitality of the human communities that inhabit / depend on them</a:t>
            </a:r>
          </a:p>
          <a:p>
            <a:endParaRPr lang="en-US" baseline="0" dirty="0" smtClean="0"/>
          </a:p>
          <a:p>
            <a:r>
              <a:rPr lang="en-US" baseline="0" dirty="0" smtClean="0"/>
              <a:t>[Dan will produce this slide once keynote presentation is further along]</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7D4743-58F8-5947-AA07-680072803DF0}" type="slidenum">
              <a:rPr lang="en-US" smtClean="0"/>
              <a:pPr/>
              <a:t>2</a:t>
            </a:fld>
            <a:endParaRPr lang="en-US"/>
          </a:p>
        </p:txBody>
      </p:sp>
    </p:spTree>
    <p:extLst>
      <p:ext uri="{BB962C8B-B14F-4D97-AF65-F5344CB8AC3E}">
        <p14:creationId xmlns:p14="http://schemas.microsoft.com/office/powerpoint/2010/main" val="222502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Examples from VMC cooperators working on Mount Mansfield and around the state demonstrate how tools can take a variety of forms</a:t>
            </a:r>
          </a:p>
          <a:p>
            <a:endParaRPr lang="en-US" dirty="0" smtClean="0"/>
          </a:p>
          <a:p>
            <a:r>
              <a:rPr lang="en-US" dirty="0" smtClean="0"/>
              <a:t>Policies (including laws and regulations,</a:t>
            </a:r>
            <a:r>
              <a:rPr lang="en-US" baseline="0" dirty="0" smtClean="0"/>
              <a:t> such as Act 250, the Clean Air Act, Vermont Wetland and Water Quality Statutes</a:t>
            </a:r>
            <a:r>
              <a:rPr lang="en-US" dirty="0" smtClean="0"/>
              <a:t>)</a:t>
            </a:r>
          </a:p>
          <a:p>
            <a:r>
              <a:rPr lang="en-US" dirty="0" smtClean="0"/>
              <a:t>Plans (regional plans, forest and park management plans,</a:t>
            </a:r>
            <a:r>
              <a:rPr lang="en-US" baseline="0" dirty="0" smtClean="0"/>
              <a:t> wildlife conservation strategies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Decision</a:t>
            </a:r>
            <a:r>
              <a:rPr lang="en-US" baseline="0" dirty="0" smtClean="0"/>
              <a:t> support</a:t>
            </a:r>
            <a:r>
              <a:rPr lang="en-US" dirty="0" smtClean="0"/>
              <a:t> (conservation</a:t>
            </a:r>
            <a:r>
              <a:rPr lang="en-US" baseline="0" dirty="0" smtClean="0"/>
              <a:t> and development planning atlases)</a:t>
            </a:r>
            <a:endParaRPr lang="en-US" dirty="0" smtClean="0"/>
          </a:p>
          <a:p>
            <a:r>
              <a:rPr lang="en-US" dirty="0" smtClean="0"/>
              <a:t>Programs (hiker education – summit caretaker, forest</a:t>
            </a:r>
            <a:r>
              <a:rPr lang="en-US" baseline="0" dirty="0" smtClean="0"/>
              <a:t> pest </a:t>
            </a:r>
            <a:r>
              <a:rPr lang="en-US" dirty="0" smtClean="0"/>
              <a:t>monitoring, BITH conservation fund)</a:t>
            </a:r>
          </a:p>
          <a:p>
            <a:endParaRPr lang="en-US" baseline="0" dirty="0" smtClean="0"/>
          </a:p>
          <a:p>
            <a:r>
              <a:rPr lang="en-US" baseline="0" dirty="0" smtClean="0"/>
              <a:t>Some of the examples that will be presented in the keynote: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Policies: Environmental regulation (Act 250 administered through </a:t>
            </a:r>
            <a:r>
              <a:rPr lang="en-US" baseline="0" dirty="0" err="1" smtClean="0"/>
              <a:t>Vt</a:t>
            </a:r>
            <a:r>
              <a:rPr lang="en-US" baseline="0" dirty="0" smtClean="0"/>
              <a:t> DEC District Environmental Commissions)</a:t>
            </a:r>
          </a:p>
          <a:p>
            <a:r>
              <a:rPr lang="en-US" baseline="0" dirty="0" smtClean="0"/>
              <a:t>Plans: IBTCG conservation action plan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Decision support: Conservation / development planning atlases</a:t>
            </a:r>
          </a:p>
          <a:p>
            <a:r>
              <a:rPr lang="en-US" baseline="0" dirty="0" smtClean="0"/>
              <a:t>Programs Habitat protection fund (VCE – Adirondack Community Trust)</a:t>
            </a:r>
          </a:p>
          <a:p>
            <a:r>
              <a:rPr lang="en-US" baseline="0" dirty="0" smtClean="0"/>
              <a:t>Hiker education program - GMC</a:t>
            </a:r>
          </a:p>
          <a:p>
            <a:r>
              <a:rPr lang="en-US" baseline="0" dirty="0" smtClean="0"/>
              <a:t>An early warning detection system for invasive forest pests - VTFPR</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7D4743-58F8-5947-AA07-680072803DF0}" type="slidenum">
              <a:rPr lang="en-US" smtClean="0"/>
              <a:pPr/>
              <a:t>3</a:t>
            </a:fld>
            <a:endParaRPr lang="en-US"/>
          </a:p>
        </p:txBody>
      </p:sp>
    </p:spTree>
    <p:extLst>
      <p:ext uri="{BB962C8B-B14F-4D97-AF65-F5344CB8AC3E}">
        <p14:creationId xmlns:p14="http://schemas.microsoft.com/office/powerpoint/2010/main" val="222502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tools often target individual domains such as:</a:t>
            </a:r>
          </a:p>
          <a:p>
            <a:r>
              <a:rPr lang="en-US" dirty="0" smtClean="0"/>
              <a:t>Air</a:t>
            </a:r>
          </a:p>
          <a:p>
            <a:r>
              <a:rPr lang="en-US" dirty="0" smtClean="0"/>
              <a:t>Soil</a:t>
            </a:r>
          </a:p>
          <a:p>
            <a:r>
              <a:rPr lang="en-US" dirty="0" smtClean="0"/>
              <a:t>Water</a:t>
            </a:r>
          </a:p>
          <a:p>
            <a:r>
              <a:rPr lang="en-US" dirty="0" smtClean="0"/>
              <a:t>Plants</a:t>
            </a:r>
          </a:p>
          <a:p>
            <a:r>
              <a:rPr lang="en-US" dirty="0" smtClean="0"/>
              <a:t>Animals</a:t>
            </a:r>
          </a:p>
          <a:p>
            <a:r>
              <a:rPr lang="en-US" dirty="0" smtClean="0"/>
              <a:t>People</a:t>
            </a:r>
          </a:p>
          <a:p>
            <a:endParaRPr lang="en-US" baseline="0" dirty="0" smtClean="0"/>
          </a:p>
          <a:p>
            <a:r>
              <a:rPr lang="en-US" baseline="0" dirty="0" smtClean="0"/>
              <a:t>but due to the sensitivity and interconnected nature of mountain ecosystems, tools often confer benefits to several domains at once </a:t>
            </a:r>
          </a:p>
          <a:p>
            <a:endParaRPr lang="en-US" baseline="0" dirty="0" smtClean="0"/>
          </a:p>
          <a:p>
            <a:r>
              <a:rPr lang="en-US" baseline="0" dirty="0" smtClean="0"/>
              <a:t>For example, Clean Air Act has reduced pollution in air, soil, water, with benefits for plant and animal communities, forest products, and human health</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 stewardship tool, the Clean Air Act is exemplary in another regard: the original 1963 law was updated several times with 1970, 1977, and especially 1990 Amendments drawing on data from air quality and watershed monitoring to increase protections for people and the environment</a:t>
            </a:r>
          </a:p>
          <a:p>
            <a:endParaRPr lang="en-US" baseline="0" dirty="0" smtClean="0"/>
          </a:p>
          <a:p>
            <a:r>
              <a:rPr lang="en-US" baseline="0" dirty="0" smtClean="0"/>
              <a:t>Lesson = sharpen your tools as new knowledge is acquired </a:t>
            </a:r>
          </a:p>
          <a:p>
            <a:r>
              <a:rPr lang="en-US" baseline="0" dirty="0" smtClean="0"/>
              <a:t>We can, and should, apply adaptive management to our tools as well as to the natural systems we steward, adjusting the tools to incorporate what we learn from science.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7D4743-58F8-5947-AA07-680072803DF0}" type="slidenum">
              <a:rPr lang="en-US" smtClean="0"/>
              <a:pPr/>
              <a:t>4</a:t>
            </a:fld>
            <a:endParaRPr lang="en-US"/>
          </a:p>
        </p:txBody>
      </p:sp>
    </p:spTree>
    <p:extLst>
      <p:ext uri="{BB962C8B-B14F-4D97-AF65-F5344CB8AC3E}">
        <p14:creationId xmlns:p14="http://schemas.microsoft.com/office/powerpoint/2010/main" val="222502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[expendable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1984, both sulfates and nitrates have decreased</a:t>
            </a:r>
            <a:r>
              <a:rPr lang="en-US" baseline="0" dirty="0" smtClean="0"/>
              <a:t> by half </a:t>
            </a:r>
            <a:r>
              <a:rPr lang="en-US" dirty="0" smtClean="0"/>
              <a:t>and pH has risen</a:t>
            </a:r>
            <a:r>
              <a:rPr lang="en-US" baseline="0" dirty="0" smtClean="0"/>
              <a:t> at Underhill NADP site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inflection point following implementation of 1990 amendment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Lesson = sharpen your tools as new knowledge is acquired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7D4743-58F8-5947-AA07-680072803DF0}" type="slidenum">
              <a:rPr lang="en-US" smtClean="0"/>
              <a:pPr/>
              <a:t>5</a:t>
            </a:fld>
            <a:endParaRPr lang="en-US"/>
          </a:p>
        </p:txBody>
      </p:sp>
    </p:spTree>
    <p:extLst>
      <p:ext uri="{BB962C8B-B14F-4D97-AF65-F5344CB8AC3E}">
        <p14:creationId xmlns:p14="http://schemas.microsoft.com/office/powerpoint/2010/main" val="283435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 integrated science and stewardship program – where stewardship activities are guided by science – should include at the outset an inventory of available tools to address important issues and an assessment of information needed to maximize their effectiveness.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in turn, can guide the strategic directions of scientific efforts – not suggesting in any way that results are prescribed, but that research is undertaken with, at least in part, a goal of informing stewardship tools and using the science to maximum advantage.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approach requires</a:t>
            </a:r>
            <a:r>
              <a:rPr lang="en-US" baseline="0" dirty="0" smtClean="0"/>
              <a:t> the engagement of both parties – scientists and the “tool-handlers” (policy makers, land managers, educators, planners, etc.) – to both understand what information is (or could be) available, what the information needs are, and how it might be applied, in other words what tools are required.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this gathering, we perhaps have such an intersection, and we also probably have a selection of scientists who are interested in how science is applied for practical stewardship outcomes.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 Over the next 30 min, we’d like to capitalize</a:t>
            </a:r>
            <a:r>
              <a:rPr lang="en-US" baseline="0" dirty="0" smtClean="0"/>
              <a:t> on </a:t>
            </a:r>
            <a:r>
              <a:rPr lang="en-US" dirty="0" smtClean="0"/>
              <a:t>the rich</a:t>
            </a:r>
            <a:r>
              <a:rPr lang="en-US" baseline="0" dirty="0" smtClean="0"/>
              <a:t> and varied </a:t>
            </a:r>
            <a:r>
              <a:rPr lang="en-US" dirty="0" smtClean="0"/>
              <a:t>experience in this room</a:t>
            </a:r>
            <a:r>
              <a:rPr lang="en-US" baseline="0" dirty="0" smtClean="0"/>
              <a:t> and start this process.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will first take stock of the tools in our toolkit, working in 3 different breakout groups to fill in this table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Breakout groups will correspond with physical, biological, and social domains: physical (air, soil, water); biological (plants and animals); social (recreation, economy, health)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Identify an issue of concern (we’ll provide a list of options)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Identify existing policies, plans, programs, decision-support tools etc. that address the issue / designate the type of tool and responsible party (streamline?)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Formulate research or monitoring questions that gets at the information needed to strengthen / sharpen each tool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the information needs are unknown, then the group will identify the agency or individual that should be consulted to get a better handle on the information need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might consider identifying what it would take to address information gaps – a one year study? Annual monitoring? Online survey? Monthly sampling? are we talking about a $5M, multi-year project with loads of equipment, or a one-time project for a summer intern? And what would the product need to be – either the tool itself, or if the information gap would lead to development of a tool or support its use, how would the science best be delivered to the end user of the tool? Peer reviewed paper? Technical report? Lay audience publication? Map? Spreadsheet? Brochure? Website?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Finally, you might consider how to measure the efficacy of the tool, or the stewardship activities the tool supports? How effectively does the tool address the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we capture from these discussions will inform the programmatic plan for the MMSSC.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Information gaps associated with tools that cut across multiple domains will be given special consideration when developing research and monitoring projects at the Mount Mansfield Science and Stewardship Center.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a tool that offers benefits / addresses important issues across multiple domains would receive more attention than one that might have more limited impact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07D4743-58F8-5947-AA07-680072803DF0}" type="slidenum">
              <a:rPr lang="en-US" smtClean="0"/>
              <a:pPr/>
              <a:t>6</a:t>
            </a:fld>
            <a:endParaRPr lang="en-US"/>
          </a:p>
        </p:txBody>
      </p:sp>
    </p:spTree>
    <p:extLst>
      <p:ext uri="{BB962C8B-B14F-4D97-AF65-F5344CB8AC3E}">
        <p14:creationId xmlns:p14="http://schemas.microsoft.com/office/powerpoint/2010/main" val="200086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Give an example of completed cells for a single domain (feel free to choose a different example)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DOMAIN: Biological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Issue		Program				Responsible Party			Missing Information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Trampling	Outreach by summit caretaker	GMC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Visitor center exhibit			GMC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Alpine vegetation restoration	GMC, UVM Natural Areas??	Has the restoration effort resulted in recovery of trampled vegetation since baseline documentation?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Both of these questions get at measuring the effectiveness of the approach, or the tool. So research into these questions would inform revision of the approach if the data indicated that no improvement was detected.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07D4743-58F8-5947-AA07-680072803DF0}" type="slidenum">
              <a:rPr lang="en-US" smtClean="0"/>
              <a:pPr/>
              <a:t>7</a:t>
            </a:fld>
            <a:endParaRPr lang="en-US"/>
          </a:p>
        </p:txBody>
      </p:sp>
    </p:spTree>
    <p:extLst>
      <p:ext uri="{BB962C8B-B14F-4D97-AF65-F5344CB8AC3E}">
        <p14:creationId xmlns:p14="http://schemas.microsoft.com/office/powerpoint/2010/main" val="200086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D4743-58F8-5947-AA07-680072803DF0}" type="slidenum">
              <a:rPr lang="en-US" smtClean="0"/>
              <a:pPr/>
              <a:t>8</a:t>
            </a:fld>
            <a:endParaRPr lang="en-US"/>
          </a:p>
        </p:txBody>
      </p:sp>
    </p:spTree>
    <p:extLst>
      <p:ext uri="{BB962C8B-B14F-4D97-AF65-F5344CB8AC3E}">
        <p14:creationId xmlns:p14="http://schemas.microsoft.com/office/powerpoint/2010/main" val="317968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We’ll leave 5 min at the end of the session for groups to report back on one or two tools and related questions identified in their discussion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the beginning,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We’ll ask volunteers in each group to spend a few more hours on this by email conference call over the winter January as part of program planning for the Mansfield Center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Hoping to hold a two-day conference in 2015 to building on this information, </a:t>
            </a:r>
            <a:r>
              <a:rPr lang="en-US" dirty="0" smtClean="0"/>
              <a:t>develop and prioritize of specific research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7D4743-58F8-5947-AA07-680072803DF0}" type="slidenum">
              <a:rPr lang="en-US" smtClean="0"/>
              <a:pPr/>
              <a:t>9</a:t>
            </a:fld>
            <a:endParaRPr lang="en-US"/>
          </a:p>
        </p:txBody>
      </p:sp>
    </p:spTree>
    <p:extLst>
      <p:ext uri="{BB962C8B-B14F-4D97-AF65-F5344CB8AC3E}">
        <p14:creationId xmlns:p14="http://schemas.microsoft.com/office/powerpoint/2010/main" val="268179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D8E31-E2AE-0B4E-82BB-1F1DB3EB0C1C}" type="datetimeFigureOut">
              <a:rPr lang="en-US" smtClean="0"/>
              <a:pPr/>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D8E31-E2AE-0B4E-82BB-1F1DB3EB0C1C}" type="datetimeFigureOut">
              <a:rPr lang="en-US" smtClean="0"/>
              <a:pPr/>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D8E31-E2AE-0B4E-82BB-1F1DB3EB0C1C}" type="datetimeFigureOut">
              <a:rPr lang="en-US" smtClean="0"/>
              <a:pPr/>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D8E31-E2AE-0B4E-82BB-1F1DB3EB0C1C}" type="datetimeFigureOut">
              <a:rPr lang="en-US" smtClean="0"/>
              <a:pPr/>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D8E31-E2AE-0B4E-82BB-1F1DB3EB0C1C}" type="datetimeFigureOut">
              <a:rPr lang="en-US" smtClean="0"/>
              <a:pPr/>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D8E31-E2AE-0B4E-82BB-1F1DB3EB0C1C}" type="datetimeFigureOut">
              <a:rPr lang="en-US" smtClean="0"/>
              <a:pPr/>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D8E31-E2AE-0B4E-82BB-1F1DB3EB0C1C}" type="datetimeFigureOut">
              <a:rPr lang="en-US" smtClean="0"/>
              <a:pPr/>
              <a:t>12/10/14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D8E31-E2AE-0B4E-82BB-1F1DB3EB0C1C}" type="datetimeFigureOut">
              <a:rPr lang="en-US" smtClean="0"/>
              <a:pPr/>
              <a:t>12/10/14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D8E31-E2AE-0B4E-82BB-1F1DB3EB0C1C}" type="datetimeFigureOut">
              <a:rPr lang="en-US" smtClean="0"/>
              <a:pPr/>
              <a:t>12/10/14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D8E31-E2AE-0B4E-82BB-1F1DB3EB0C1C}" type="datetimeFigureOut">
              <a:rPr lang="en-US" smtClean="0"/>
              <a:pPr/>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D8E31-E2AE-0B4E-82BB-1F1DB3EB0C1C}" type="datetimeFigureOut">
              <a:rPr lang="en-US" smtClean="0"/>
              <a:pPr/>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E0026-1642-BD4C-8F8D-F21BC5D096FF}"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D8E31-E2AE-0B4E-82BB-1F1DB3EB0C1C}" type="datetimeFigureOut">
              <a:rPr lang="en-US" smtClean="0"/>
              <a:pPr/>
              <a:t>12/10/14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E0026-1642-BD4C-8F8D-F21BC5D096FF}"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i="1" dirty="0"/>
              <a:t/>
            </a:r>
            <a:br>
              <a:rPr lang="en-US" sz="2000" i="1" dirty="0"/>
            </a:br>
            <a:endParaRPr lang="en-US" sz="2000" dirty="0"/>
          </a:p>
        </p:txBody>
      </p:sp>
      <p:sp>
        <p:nvSpPr>
          <p:cNvPr id="9" name="Text Placeholder 8"/>
          <p:cNvSpPr>
            <a:spLocks noGrp="1"/>
          </p:cNvSpPr>
          <p:nvPr>
            <p:ph type="body" idx="1"/>
          </p:nvPr>
        </p:nvSpPr>
        <p:spPr>
          <a:xfrm>
            <a:off x="648567" y="3675062"/>
            <a:ext cx="7772400" cy="2692400"/>
          </a:xfrm>
        </p:spPr>
        <p:txBody>
          <a:bodyPr>
            <a:normAutofit fontScale="92500" lnSpcReduction="20000"/>
          </a:bodyPr>
          <a:lstStyle/>
          <a:p>
            <a:r>
              <a:rPr lang="en-US" sz="3900" i="1" dirty="0" smtClean="0"/>
              <a:t>Identifying and Strengthening Tools for Mountain Stewardship</a:t>
            </a:r>
          </a:p>
          <a:p>
            <a:endParaRPr lang="en-US" sz="3200" i="1" dirty="0" smtClean="0"/>
          </a:p>
          <a:p>
            <a:r>
              <a:rPr lang="en-US" sz="2600" dirty="0"/>
              <a:t>Susan </a:t>
            </a:r>
            <a:r>
              <a:rPr lang="en-US" sz="2600" dirty="0" err="1" smtClean="0"/>
              <a:t>Hindinger</a:t>
            </a:r>
            <a:r>
              <a:rPr lang="en-US" sz="2600" dirty="0" smtClean="0"/>
              <a:t>, Vermont Center for </a:t>
            </a:r>
            <a:r>
              <a:rPr lang="en-US" sz="2600" dirty="0" err="1" smtClean="0"/>
              <a:t>Ecostudies</a:t>
            </a:r>
            <a:endParaRPr lang="en-US" sz="2600" dirty="0" smtClean="0"/>
          </a:p>
          <a:p>
            <a:r>
              <a:rPr lang="en-US" sz="2600" dirty="0" smtClean="0"/>
              <a:t>Dan Lambert, High Branch Conservation Services</a:t>
            </a:r>
          </a:p>
          <a:p>
            <a:r>
              <a:rPr lang="en-US" sz="2600" dirty="0" smtClean="0"/>
              <a:t>Rick </a:t>
            </a:r>
            <a:r>
              <a:rPr lang="en-US" sz="2600" dirty="0" err="1" smtClean="0"/>
              <a:t>Paradis</a:t>
            </a:r>
            <a:r>
              <a:rPr lang="en-US" sz="2600" dirty="0" smtClean="0"/>
              <a:t>, UVM Natural Areas Program</a:t>
            </a:r>
            <a:endParaRPr lang="en-US" sz="2600" dirty="0"/>
          </a:p>
        </p:txBody>
      </p:sp>
      <p:pic>
        <p:nvPicPr>
          <p:cNvPr id="4" name="Picture 3"/>
          <p:cNvPicPr>
            <a:picLocks noChangeAspect="1"/>
          </p:cNvPicPr>
          <p:nvPr/>
        </p:nvPicPr>
        <p:blipFill>
          <a:blip r:embed="rId3"/>
          <a:stretch>
            <a:fillRect/>
          </a:stretch>
        </p:blipFill>
        <p:spPr>
          <a:xfrm>
            <a:off x="4052885" y="753766"/>
            <a:ext cx="3448772" cy="2586579"/>
          </a:xfrm>
          <a:prstGeom prst="rect">
            <a:avLst/>
          </a:prstGeom>
        </p:spPr>
      </p:pic>
      <p:pic>
        <p:nvPicPr>
          <p:cNvPr id="10" name="Picture 9"/>
          <p:cNvPicPr>
            <a:picLocks noChangeAspect="1"/>
          </p:cNvPicPr>
          <p:nvPr/>
        </p:nvPicPr>
        <p:blipFill rotWithShape="1">
          <a:blip r:embed="rId4"/>
          <a:srcRect b="1019"/>
          <a:stretch/>
        </p:blipFill>
        <p:spPr>
          <a:xfrm>
            <a:off x="7500427" y="753766"/>
            <a:ext cx="1613096" cy="2586579"/>
          </a:xfrm>
          <a:prstGeom prst="rect">
            <a:avLst/>
          </a:prstGeom>
        </p:spPr>
      </p:pic>
      <p:pic>
        <p:nvPicPr>
          <p:cNvPr id="12" name="Picture 11"/>
          <p:cNvPicPr>
            <a:picLocks noChangeAspect="1"/>
          </p:cNvPicPr>
          <p:nvPr/>
        </p:nvPicPr>
        <p:blipFill>
          <a:blip r:embed="rId5"/>
          <a:stretch>
            <a:fillRect/>
          </a:stretch>
        </p:blipFill>
        <p:spPr>
          <a:xfrm>
            <a:off x="2054752" y="753766"/>
            <a:ext cx="1998133" cy="2586580"/>
          </a:xfrm>
          <a:prstGeom prst="rect">
            <a:avLst/>
          </a:prstGeom>
        </p:spPr>
      </p:pic>
      <p:pic>
        <p:nvPicPr>
          <p:cNvPr id="13" name="Picture 12"/>
          <p:cNvPicPr>
            <a:picLocks noChangeAspect="1"/>
          </p:cNvPicPr>
          <p:nvPr/>
        </p:nvPicPr>
        <p:blipFill>
          <a:blip r:embed="rId6"/>
          <a:stretch>
            <a:fillRect/>
          </a:stretch>
        </p:blipFill>
        <p:spPr>
          <a:xfrm>
            <a:off x="33866" y="753766"/>
            <a:ext cx="2020887" cy="2613216"/>
          </a:xfrm>
          <a:prstGeom prst="rect">
            <a:avLst/>
          </a:prstGeom>
        </p:spPr>
      </p:pic>
    </p:spTree>
    <p:extLst>
      <p:ext uri="{BB962C8B-B14F-4D97-AF65-F5344CB8AC3E}">
        <p14:creationId xmlns:p14="http://schemas.microsoft.com/office/powerpoint/2010/main" val="993673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7269" y="2861734"/>
            <a:ext cx="2699172" cy="3490309"/>
          </a:xfrm>
          <a:prstGeom prst="rect">
            <a:avLst/>
          </a:prstGeom>
        </p:spPr>
      </p:pic>
      <p:grpSp>
        <p:nvGrpSpPr>
          <p:cNvPr id="12" name="Group 11"/>
          <p:cNvGrpSpPr/>
          <p:nvPr/>
        </p:nvGrpSpPr>
        <p:grpSpPr>
          <a:xfrm>
            <a:off x="3664501" y="4388695"/>
            <a:ext cx="3542518" cy="2229591"/>
            <a:chOff x="3664501" y="4388695"/>
            <a:chExt cx="3542518" cy="2229591"/>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64501" y="4388695"/>
              <a:ext cx="3542518" cy="1846289"/>
            </a:xfrm>
            <a:prstGeom prst="rect">
              <a:avLst/>
            </a:prstGeom>
          </p:spPr>
        </p:pic>
        <p:sp>
          <p:nvSpPr>
            <p:cNvPr id="2" name="Rectangle 1"/>
            <p:cNvSpPr/>
            <p:nvPr/>
          </p:nvSpPr>
          <p:spPr>
            <a:xfrm>
              <a:off x="3664501" y="6218176"/>
              <a:ext cx="3542518" cy="400110"/>
            </a:xfrm>
            <a:prstGeom prst="rect">
              <a:avLst/>
            </a:prstGeom>
          </p:spPr>
          <p:txBody>
            <a:bodyPr wrap="square">
              <a:spAutoFit/>
            </a:bodyPr>
            <a:lstStyle/>
            <a:p>
              <a:r>
                <a:rPr lang="en-US" sz="2000" dirty="0" err="1"/>
                <a:t>Reserva</a:t>
              </a:r>
              <a:r>
                <a:rPr lang="en-US" sz="2000" dirty="0"/>
                <a:t> </a:t>
              </a:r>
              <a:r>
                <a:rPr lang="en-US" sz="2000" dirty="0" err="1"/>
                <a:t>Privada</a:t>
              </a:r>
              <a:r>
                <a:rPr lang="en-US" sz="2000" dirty="0"/>
                <a:t> </a:t>
              </a:r>
              <a:r>
                <a:rPr lang="en-US" sz="2000" dirty="0" err="1"/>
                <a:t>Zorzal</a:t>
              </a:r>
              <a:endParaRPr lang="en-US" sz="2000" dirty="0"/>
            </a:p>
          </p:txBody>
        </p:sp>
      </p:grpSp>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l="-26168" r="-1"/>
          <a:stretch/>
        </p:blipFill>
        <p:spPr>
          <a:xfrm>
            <a:off x="2970248" y="2371877"/>
            <a:ext cx="3499958" cy="1847487"/>
          </a:xfrm>
          <a:prstGeom prst="rect">
            <a:avLst/>
          </a:prstGeom>
        </p:spPr>
      </p:pic>
      <p:sp>
        <p:nvSpPr>
          <p:cNvPr id="9" name="Title 8"/>
          <p:cNvSpPr>
            <a:spLocks noGrp="1"/>
          </p:cNvSpPr>
          <p:nvPr>
            <p:ph type="title"/>
          </p:nvPr>
        </p:nvSpPr>
        <p:spPr>
          <a:xfrm>
            <a:off x="321736" y="274638"/>
            <a:ext cx="6519331" cy="1892829"/>
          </a:xfrm>
        </p:spPr>
        <p:txBody>
          <a:bodyPr>
            <a:normAutofit fontScale="90000"/>
          </a:bodyPr>
          <a:lstStyle/>
          <a:p>
            <a:r>
              <a:rPr lang="en-US" dirty="0" smtClean="0"/>
              <a:t>Mountain Field Stations inform conservation and stewardship tools</a:t>
            </a:r>
            <a:endParaRPr lang="en-US" dirty="0"/>
          </a:p>
        </p:txBody>
      </p:sp>
      <p:pic>
        <p:nvPicPr>
          <p:cNvPr id="8" name="Picture 7"/>
          <p:cNvPicPr>
            <a:picLocks noChangeAspect="1"/>
          </p:cNvPicPr>
          <p:nvPr/>
        </p:nvPicPr>
        <p:blipFill rotWithShape="1">
          <a:blip r:embed="rId6"/>
          <a:srcRect t="4209" b="4264"/>
          <a:stretch/>
        </p:blipFill>
        <p:spPr>
          <a:xfrm>
            <a:off x="6858000" y="1611630"/>
            <a:ext cx="1758723" cy="2607734"/>
          </a:xfrm>
          <a:prstGeom prst="rect">
            <a:avLst/>
          </a:prstGeom>
        </p:spPr>
      </p:pic>
    </p:spTree>
    <p:extLst>
      <p:ext uri="{BB962C8B-B14F-4D97-AF65-F5344CB8AC3E}">
        <p14:creationId xmlns:p14="http://schemas.microsoft.com/office/powerpoint/2010/main" val="4715523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Stewardship tools take many </a:t>
            </a:r>
            <a:r>
              <a:rPr lang="en-US" dirty="0"/>
              <a:t>f</a:t>
            </a:r>
            <a:r>
              <a:rPr lang="en-US" dirty="0" smtClean="0"/>
              <a:t>orms . . . </a:t>
            </a:r>
            <a:endParaRPr lang="en-US" dirty="0"/>
          </a:p>
        </p:txBody>
      </p:sp>
      <p:sp>
        <p:nvSpPr>
          <p:cNvPr id="13" name="Content Placeholder 12"/>
          <p:cNvSpPr>
            <a:spLocks noGrp="1"/>
          </p:cNvSpPr>
          <p:nvPr>
            <p:ph idx="1"/>
          </p:nvPr>
        </p:nvSpPr>
        <p:spPr>
          <a:xfrm>
            <a:off x="1710270" y="1600200"/>
            <a:ext cx="8229600" cy="4525963"/>
          </a:xfrm>
        </p:spPr>
        <p:txBody>
          <a:bodyPr/>
          <a:lstStyle/>
          <a:p>
            <a:r>
              <a:rPr lang="en-US" dirty="0" smtClean="0"/>
              <a:t>Policies and laws</a:t>
            </a:r>
          </a:p>
          <a:p>
            <a:r>
              <a:rPr lang="en-US" dirty="0" smtClean="0"/>
              <a:t>Plans</a:t>
            </a:r>
          </a:p>
          <a:p>
            <a:r>
              <a:rPr lang="en-US" dirty="0"/>
              <a:t>Decision-support tools</a:t>
            </a:r>
          </a:p>
          <a:p>
            <a:r>
              <a:rPr lang="en-US" dirty="0" smtClean="0"/>
              <a:t>Programs </a:t>
            </a:r>
          </a:p>
          <a:p>
            <a:endParaRPr lang="en-US" dirty="0"/>
          </a:p>
        </p:txBody>
      </p:sp>
    </p:spTree>
    <p:extLst>
      <p:ext uri="{BB962C8B-B14F-4D97-AF65-F5344CB8AC3E}">
        <p14:creationId xmlns:p14="http://schemas.microsoft.com/office/powerpoint/2010/main" val="20354344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000" y="274638"/>
            <a:ext cx="8686800" cy="1143000"/>
          </a:xfrm>
        </p:spPr>
        <p:txBody>
          <a:bodyPr>
            <a:normAutofit/>
          </a:bodyPr>
          <a:lstStyle/>
          <a:p>
            <a:r>
              <a:rPr lang="en-US" sz="4000" dirty="0" smtClean="0"/>
              <a:t>. . . and influence multiple domains</a:t>
            </a:r>
            <a:endParaRPr lang="en-US" sz="4000" dirty="0"/>
          </a:p>
        </p:txBody>
      </p:sp>
      <p:sp>
        <p:nvSpPr>
          <p:cNvPr id="13" name="Content Placeholder 12"/>
          <p:cNvSpPr>
            <a:spLocks noGrp="1"/>
          </p:cNvSpPr>
          <p:nvPr>
            <p:ph idx="1"/>
          </p:nvPr>
        </p:nvSpPr>
        <p:spPr>
          <a:xfrm>
            <a:off x="1930400" y="1716440"/>
            <a:ext cx="8229600" cy="4525963"/>
          </a:xfrm>
        </p:spPr>
        <p:txBody>
          <a:bodyPr/>
          <a:lstStyle/>
          <a:p>
            <a:r>
              <a:rPr lang="en-US" dirty="0" smtClean="0"/>
              <a:t>Air</a:t>
            </a:r>
          </a:p>
          <a:p>
            <a:r>
              <a:rPr lang="en-US" dirty="0" smtClean="0"/>
              <a:t>Soil</a:t>
            </a:r>
          </a:p>
          <a:p>
            <a:r>
              <a:rPr lang="en-US" dirty="0" smtClean="0"/>
              <a:t>Water</a:t>
            </a:r>
          </a:p>
          <a:p>
            <a:r>
              <a:rPr lang="en-US" dirty="0" smtClean="0"/>
              <a:t>Flora</a:t>
            </a:r>
          </a:p>
          <a:p>
            <a:r>
              <a:rPr lang="en-US" dirty="0" smtClean="0"/>
              <a:t>Fauna</a:t>
            </a:r>
          </a:p>
          <a:p>
            <a:r>
              <a:rPr lang="en-US" dirty="0" smtClean="0"/>
              <a:t>People</a:t>
            </a:r>
          </a:p>
        </p:txBody>
      </p:sp>
      <p:pic>
        <p:nvPicPr>
          <p:cNvPr id="5" name="Picture 4"/>
          <p:cNvPicPr>
            <a:picLocks noChangeAspect="1"/>
          </p:cNvPicPr>
          <p:nvPr/>
        </p:nvPicPr>
        <p:blipFill>
          <a:blip r:embed="rId3"/>
          <a:stretch>
            <a:fillRect/>
          </a:stretch>
        </p:blipFill>
        <p:spPr>
          <a:xfrm>
            <a:off x="4710620" y="1417638"/>
            <a:ext cx="2553779" cy="4137122"/>
          </a:xfrm>
          <a:prstGeom prst="rect">
            <a:avLst/>
          </a:prstGeom>
        </p:spPr>
      </p:pic>
    </p:spTree>
    <p:extLst>
      <p:ext uri="{BB962C8B-B14F-4D97-AF65-F5344CB8AC3E}">
        <p14:creationId xmlns:p14="http://schemas.microsoft.com/office/powerpoint/2010/main" val="178613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7-08 at 10.35.42 PM.png"/>
          <p:cNvPicPr>
            <a:picLocks noChangeAspect="1"/>
          </p:cNvPicPr>
          <p:nvPr/>
        </p:nvPicPr>
        <p:blipFill rotWithShape="1">
          <a:blip r:embed="rId3">
            <a:extLst>
              <a:ext uri="{28A0092B-C50C-407E-A947-70E740481C1C}">
                <a14:useLocalDpi xmlns:a14="http://schemas.microsoft.com/office/drawing/2010/main" val="0"/>
              </a:ext>
            </a:extLst>
          </a:blip>
          <a:srcRect l="38889" b="30573"/>
          <a:stretch/>
        </p:blipFill>
        <p:spPr>
          <a:xfrm>
            <a:off x="677333" y="693209"/>
            <a:ext cx="8009467" cy="5430661"/>
          </a:xfrm>
          <a:prstGeom prst="rect">
            <a:avLst/>
          </a:prstGeom>
        </p:spPr>
      </p:pic>
      <p:sp>
        <p:nvSpPr>
          <p:cNvPr id="5" name="TextBox 4"/>
          <p:cNvSpPr txBox="1"/>
          <p:nvPr/>
        </p:nvSpPr>
        <p:spPr>
          <a:xfrm>
            <a:off x="711200" y="6244004"/>
            <a:ext cx="2065578" cy="369332"/>
          </a:xfrm>
          <a:prstGeom prst="rect">
            <a:avLst/>
          </a:prstGeom>
          <a:noFill/>
        </p:spPr>
        <p:txBody>
          <a:bodyPr wrap="square" rtlCol="0">
            <a:spAutoFit/>
          </a:bodyPr>
          <a:lstStyle/>
          <a:p>
            <a:r>
              <a:rPr lang="en-US" dirty="0" smtClean="0"/>
              <a:t>Sleeper et al 2009</a:t>
            </a:r>
            <a:endParaRPr lang="en-US" dirty="0"/>
          </a:p>
        </p:txBody>
      </p:sp>
    </p:spTree>
    <p:extLst>
      <p:ext uri="{BB962C8B-B14F-4D97-AF65-F5344CB8AC3E}">
        <p14:creationId xmlns:p14="http://schemas.microsoft.com/office/powerpoint/2010/main" val="11899441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Tools &amp; Knowledge Gaps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857659259"/>
              </p:ext>
            </p:extLst>
          </p:nvPr>
        </p:nvGraphicFramePr>
        <p:xfrm>
          <a:off x="457200" y="1959509"/>
          <a:ext cx="8229600" cy="3520730"/>
        </p:xfrm>
        <a:graphic>
          <a:graphicData uri="http://schemas.openxmlformats.org/drawingml/2006/table">
            <a:tbl>
              <a:tblPr firstRow="1" bandRow="1">
                <a:tableStyleId>{5C22544A-7EE6-4342-B048-85BDC9FD1C3A}</a:tableStyleId>
              </a:tblPr>
              <a:tblGrid>
                <a:gridCol w="1927841"/>
                <a:gridCol w="1969300"/>
                <a:gridCol w="2342430"/>
                <a:gridCol w="1990029"/>
              </a:tblGrid>
              <a:tr h="655610">
                <a:tc>
                  <a:txBody>
                    <a:bodyPr/>
                    <a:lstStyle/>
                    <a:p>
                      <a:r>
                        <a:rPr lang="en-US" sz="3600" dirty="0" smtClean="0"/>
                        <a:t>Issue</a:t>
                      </a:r>
                      <a:endParaRPr lang="en-US" sz="3600" dirty="0"/>
                    </a:p>
                  </a:txBody>
                  <a:tcPr/>
                </a:tc>
                <a:tc>
                  <a:txBody>
                    <a:bodyPr/>
                    <a:lstStyle/>
                    <a:p>
                      <a:r>
                        <a:rPr lang="en-US" sz="3600" dirty="0" smtClean="0"/>
                        <a:t>Tool</a:t>
                      </a:r>
                    </a:p>
                  </a:txBody>
                  <a:tcPr/>
                </a:tc>
                <a:tc>
                  <a:txBody>
                    <a:bodyPr/>
                    <a:lstStyle/>
                    <a:p>
                      <a:r>
                        <a:rPr lang="en-US" sz="3600" dirty="0" smtClean="0"/>
                        <a:t>Tool type</a:t>
                      </a:r>
                      <a:endParaRPr lang="en-US" sz="3600" dirty="0"/>
                    </a:p>
                  </a:txBody>
                  <a:tcPr/>
                </a:tc>
                <a:tc>
                  <a:txBody>
                    <a:bodyPr/>
                    <a:lstStyle/>
                    <a:p>
                      <a:r>
                        <a:rPr lang="en-US" sz="2800" dirty="0" smtClean="0"/>
                        <a:t>Responsible party(</a:t>
                      </a:r>
                      <a:r>
                        <a:rPr lang="en-US" sz="2800" dirty="0" err="1" smtClean="0"/>
                        <a:t>ies</a:t>
                      </a:r>
                      <a:r>
                        <a:rPr lang="en-US" sz="2800" dirty="0" smtClean="0"/>
                        <a:t>)</a:t>
                      </a:r>
                    </a:p>
                  </a:txBody>
                  <a:tcPr/>
                </a:tc>
              </a:tr>
              <a:tr h="655610">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655610">
                <a:tc gridSpan="4">
                  <a:txBody>
                    <a:bodyPr/>
                    <a:lstStyle/>
                    <a:p>
                      <a:r>
                        <a:rPr lang="en-US" sz="2400" dirty="0" smtClean="0"/>
                        <a:t>Questions</a:t>
                      </a:r>
                      <a:r>
                        <a:rPr lang="en-US" sz="2400" baseline="0" dirty="0" smtClean="0"/>
                        <a:t> / </a:t>
                      </a:r>
                      <a:r>
                        <a:rPr lang="en-US" sz="2400" dirty="0" smtClean="0"/>
                        <a:t>Information</a:t>
                      </a:r>
                      <a:r>
                        <a:rPr lang="en-US" sz="2400" baseline="0" dirty="0" smtClean="0"/>
                        <a:t> gaps (and what it would take to address them)</a:t>
                      </a:r>
                    </a:p>
                    <a:p>
                      <a:endParaRPr lang="en-US" sz="2400" baseline="0" dirty="0" smtClean="0"/>
                    </a:p>
                    <a:p>
                      <a:r>
                        <a:rPr lang="en-US" sz="2400" baseline="0" dirty="0" smtClean="0"/>
                        <a:t>How to measure efficacy of the tool?</a:t>
                      </a:r>
                    </a:p>
                    <a:p>
                      <a:endParaRPr lang="en-US" sz="2400" baseline="0" dirty="0" smtClean="0"/>
                    </a:p>
                  </a:txBody>
                  <a:tcPr/>
                </a:tc>
                <a:tc hMerge="1">
                  <a:txBody>
                    <a:bodyPr/>
                    <a:lstStyle/>
                    <a:p>
                      <a:endParaRPr lang="en-US" sz="2400" dirty="0"/>
                    </a:p>
                  </a:txBody>
                  <a:tcPr/>
                </a:tc>
                <a:tc hMerge="1">
                  <a:txBody>
                    <a:bodyPr/>
                    <a:lstStyle/>
                    <a:p>
                      <a:endParaRPr lang="en-US" sz="2400"/>
                    </a:p>
                  </a:txBody>
                  <a:tcPr/>
                </a:tc>
                <a:tc hMerge="1">
                  <a:txBody>
                    <a:bodyPr/>
                    <a:lstStyle/>
                    <a:p>
                      <a:endParaRPr lang="en-US" sz="2400"/>
                    </a:p>
                  </a:txBody>
                  <a:tcPr/>
                </a:tc>
              </a:tr>
            </a:tbl>
          </a:graphicData>
        </a:graphic>
      </p:graphicFrame>
      <p:sp>
        <p:nvSpPr>
          <p:cNvPr id="3" name="TextBox 2"/>
          <p:cNvSpPr txBox="1"/>
          <p:nvPr/>
        </p:nvSpPr>
        <p:spPr>
          <a:xfrm>
            <a:off x="457200" y="1371600"/>
            <a:ext cx="3827465" cy="523220"/>
          </a:xfrm>
          <a:prstGeom prst="rect">
            <a:avLst/>
          </a:prstGeom>
          <a:noFill/>
        </p:spPr>
        <p:txBody>
          <a:bodyPr wrap="none" rtlCol="0">
            <a:spAutoFit/>
          </a:bodyPr>
          <a:lstStyle/>
          <a:p>
            <a:r>
              <a:rPr lang="en-US" sz="2800" dirty="0" smtClean="0"/>
              <a:t>Domain(s): ___________</a:t>
            </a:r>
            <a:endParaRPr lang="en-US" sz="2800" dirty="0"/>
          </a:p>
        </p:txBody>
      </p:sp>
    </p:spTree>
    <p:extLst>
      <p:ext uri="{BB962C8B-B14F-4D97-AF65-F5344CB8AC3E}">
        <p14:creationId xmlns:p14="http://schemas.microsoft.com/office/powerpoint/2010/main" val="25053175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Tools &amp; Knowledge Gaps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518131362"/>
              </p:ext>
            </p:extLst>
          </p:nvPr>
        </p:nvGraphicFramePr>
        <p:xfrm>
          <a:off x="457200" y="1959509"/>
          <a:ext cx="8229600" cy="4053840"/>
        </p:xfrm>
        <a:graphic>
          <a:graphicData uri="http://schemas.openxmlformats.org/drawingml/2006/table">
            <a:tbl>
              <a:tblPr firstRow="1" bandRow="1">
                <a:tableStyleId>{5C22544A-7EE6-4342-B048-85BDC9FD1C3A}</a:tableStyleId>
              </a:tblPr>
              <a:tblGrid>
                <a:gridCol w="1927841"/>
                <a:gridCol w="1969300"/>
                <a:gridCol w="2342430"/>
                <a:gridCol w="1990029"/>
              </a:tblGrid>
              <a:tr h="655610">
                <a:tc>
                  <a:txBody>
                    <a:bodyPr/>
                    <a:lstStyle/>
                    <a:p>
                      <a:r>
                        <a:rPr lang="en-US" sz="3600" dirty="0" smtClean="0"/>
                        <a:t>Issue</a:t>
                      </a:r>
                      <a:endParaRPr lang="en-US" sz="3600" dirty="0"/>
                    </a:p>
                  </a:txBody>
                  <a:tcPr/>
                </a:tc>
                <a:tc>
                  <a:txBody>
                    <a:bodyPr/>
                    <a:lstStyle/>
                    <a:p>
                      <a:r>
                        <a:rPr lang="en-US" sz="3600" dirty="0" smtClean="0"/>
                        <a:t>Tool</a:t>
                      </a:r>
                    </a:p>
                  </a:txBody>
                  <a:tcPr/>
                </a:tc>
                <a:tc>
                  <a:txBody>
                    <a:bodyPr/>
                    <a:lstStyle/>
                    <a:p>
                      <a:r>
                        <a:rPr lang="en-US" sz="3600" dirty="0" smtClean="0"/>
                        <a:t>Tool type</a:t>
                      </a:r>
                      <a:endParaRPr lang="en-US" sz="3600" dirty="0"/>
                    </a:p>
                  </a:txBody>
                  <a:tcPr/>
                </a:tc>
                <a:tc>
                  <a:txBody>
                    <a:bodyPr/>
                    <a:lstStyle/>
                    <a:p>
                      <a:r>
                        <a:rPr lang="en-US" sz="2800" dirty="0" smtClean="0"/>
                        <a:t>Responsible party</a:t>
                      </a:r>
                    </a:p>
                  </a:txBody>
                  <a:tcPr/>
                </a:tc>
              </a:tr>
              <a:tr h="655610">
                <a:tc>
                  <a:txBody>
                    <a:bodyPr/>
                    <a:lstStyle/>
                    <a:p>
                      <a:r>
                        <a:rPr lang="en-US" sz="2400" dirty="0" smtClean="0"/>
                        <a:t>Trampling</a:t>
                      </a:r>
                      <a:endParaRPr lang="en-US" sz="2400" dirty="0"/>
                    </a:p>
                  </a:txBody>
                  <a:tcPr/>
                </a:tc>
                <a:tc>
                  <a:txBody>
                    <a:bodyPr/>
                    <a:lstStyle/>
                    <a:p>
                      <a:r>
                        <a:rPr lang="en-US" sz="2400" dirty="0" smtClean="0"/>
                        <a:t>Alpine</a:t>
                      </a:r>
                      <a:r>
                        <a:rPr lang="en-US" sz="2400" baseline="0" dirty="0" smtClean="0"/>
                        <a:t> veg </a:t>
                      </a:r>
                      <a:r>
                        <a:rPr lang="en-US" sz="2400" dirty="0" smtClean="0"/>
                        <a:t>restoration</a:t>
                      </a:r>
                      <a:endParaRPr lang="en-US" sz="2400" dirty="0"/>
                    </a:p>
                  </a:txBody>
                  <a:tcPr/>
                </a:tc>
                <a:tc>
                  <a:txBody>
                    <a:bodyPr/>
                    <a:lstStyle/>
                    <a:p>
                      <a:r>
                        <a:rPr lang="en-US" sz="2400" dirty="0" smtClean="0"/>
                        <a:t>Program</a:t>
                      </a:r>
                      <a:endParaRPr lang="en-US" sz="2400" dirty="0"/>
                    </a:p>
                  </a:txBody>
                  <a:tcPr/>
                </a:tc>
                <a:tc>
                  <a:txBody>
                    <a:bodyPr/>
                    <a:lstStyle/>
                    <a:p>
                      <a:r>
                        <a:rPr lang="en-US" sz="2400" dirty="0" smtClean="0"/>
                        <a:t>GMC</a:t>
                      </a:r>
                    </a:p>
                    <a:p>
                      <a:r>
                        <a:rPr lang="en-US" sz="2400" dirty="0" smtClean="0"/>
                        <a:t>UVM</a:t>
                      </a:r>
                      <a:endParaRPr lang="en-US" sz="2400" dirty="0"/>
                    </a:p>
                  </a:txBody>
                  <a:tcPr/>
                </a:tc>
              </a:tr>
              <a:tr h="655610">
                <a:tc gridSpan="4">
                  <a:txBody>
                    <a:bodyPr/>
                    <a:lstStyle/>
                    <a:p>
                      <a:r>
                        <a:rPr lang="en-US" sz="2400" dirty="0" smtClean="0"/>
                        <a:t>Q1: Have</a:t>
                      </a:r>
                      <a:r>
                        <a:rPr lang="en-US" sz="2400" baseline="0" dirty="0" smtClean="0"/>
                        <a:t> restoration efforts </a:t>
                      </a:r>
                      <a:r>
                        <a:rPr lang="en-US" sz="2400" dirty="0" smtClean="0"/>
                        <a:t>resulted in recovery</a:t>
                      </a:r>
                      <a:r>
                        <a:rPr lang="en-US" sz="2400" baseline="0" dirty="0" smtClean="0"/>
                        <a:t> of trampled vegetation since baseline documentation began?</a:t>
                      </a:r>
                    </a:p>
                    <a:p>
                      <a:endParaRPr lang="en-US" sz="2400" baseline="0" dirty="0" smtClean="0"/>
                    </a:p>
                    <a:p>
                      <a:r>
                        <a:rPr lang="en-US" sz="2400" baseline="0" dirty="0" smtClean="0"/>
                        <a:t>Q2: What is the relative contribution of personal outreach, visitor center exhibits, and physical demarcation of fragile areas to alpine plant protection? </a:t>
                      </a:r>
                      <a:endParaRPr lang="en-US" sz="2400" dirty="0"/>
                    </a:p>
                  </a:txBody>
                  <a:tcPr/>
                </a:tc>
                <a:tc hMerge="1">
                  <a:txBody>
                    <a:bodyPr/>
                    <a:lstStyle/>
                    <a:p>
                      <a:endParaRPr lang="en-US" sz="2400" dirty="0"/>
                    </a:p>
                  </a:txBody>
                  <a:tcPr/>
                </a:tc>
                <a:tc hMerge="1">
                  <a:txBody>
                    <a:bodyPr/>
                    <a:lstStyle/>
                    <a:p>
                      <a:endParaRPr lang="en-US" sz="2400"/>
                    </a:p>
                  </a:txBody>
                  <a:tcPr/>
                </a:tc>
                <a:tc hMerge="1">
                  <a:txBody>
                    <a:bodyPr/>
                    <a:lstStyle/>
                    <a:p>
                      <a:endParaRPr lang="en-US" sz="2400"/>
                    </a:p>
                  </a:txBody>
                  <a:tcPr/>
                </a:tc>
              </a:tr>
            </a:tbl>
          </a:graphicData>
        </a:graphic>
      </p:graphicFrame>
      <p:sp>
        <p:nvSpPr>
          <p:cNvPr id="3" name="TextBox 2"/>
          <p:cNvSpPr txBox="1"/>
          <p:nvPr/>
        </p:nvSpPr>
        <p:spPr>
          <a:xfrm>
            <a:off x="457200" y="1417638"/>
            <a:ext cx="2898575" cy="523220"/>
          </a:xfrm>
          <a:prstGeom prst="rect">
            <a:avLst/>
          </a:prstGeom>
          <a:noFill/>
        </p:spPr>
        <p:txBody>
          <a:bodyPr wrap="none" rtlCol="0">
            <a:spAutoFit/>
          </a:bodyPr>
          <a:lstStyle/>
          <a:p>
            <a:r>
              <a:rPr lang="en-US" sz="2800" dirty="0" smtClean="0"/>
              <a:t>Domain: Biological</a:t>
            </a:r>
            <a:endParaRPr lang="en-US" sz="2800" dirty="0"/>
          </a:p>
        </p:txBody>
      </p:sp>
    </p:spTree>
    <p:extLst>
      <p:ext uri="{BB962C8B-B14F-4D97-AF65-F5344CB8AC3E}">
        <p14:creationId xmlns:p14="http://schemas.microsoft.com/office/powerpoint/2010/main" val="30763929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Consider</a:t>
            </a:r>
            <a:endParaRPr lang="en-US" dirty="0"/>
          </a:p>
        </p:txBody>
      </p:sp>
      <p:sp>
        <p:nvSpPr>
          <p:cNvPr id="5" name="Content Placeholder 4"/>
          <p:cNvSpPr>
            <a:spLocks noGrp="1"/>
          </p:cNvSpPr>
          <p:nvPr>
            <p:ph sz="half" idx="2"/>
          </p:nvPr>
        </p:nvSpPr>
        <p:spPr>
          <a:xfrm>
            <a:off x="457200" y="1591733"/>
            <a:ext cx="4040188" cy="4534430"/>
          </a:xfrm>
        </p:spPr>
        <p:txBody>
          <a:bodyPr>
            <a:normAutofit/>
          </a:bodyPr>
          <a:lstStyle/>
          <a:p>
            <a:r>
              <a:rPr lang="en-US" dirty="0" smtClean="0"/>
              <a:t>Acid deposition / leaching of base </a:t>
            </a:r>
            <a:r>
              <a:rPr lang="en-US" dirty="0" err="1" smtClean="0"/>
              <a:t>cations</a:t>
            </a:r>
            <a:endParaRPr lang="en-US" dirty="0" smtClean="0"/>
          </a:p>
          <a:p>
            <a:r>
              <a:rPr lang="en-US" dirty="0" smtClean="0"/>
              <a:t>Hg deposition / methylation</a:t>
            </a:r>
          </a:p>
          <a:p>
            <a:r>
              <a:rPr lang="en-US" dirty="0" smtClean="0"/>
              <a:t>N enrichment </a:t>
            </a:r>
          </a:p>
          <a:p>
            <a:r>
              <a:rPr lang="en-US" dirty="0" smtClean="0"/>
              <a:t>Erosion</a:t>
            </a:r>
          </a:p>
          <a:p>
            <a:r>
              <a:rPr lang="en-US" dirty="0" smtClean="0"/>
              <a:t>Altered stream flow</a:t>
            </a:r>
          </a:p>
          <a:p>
            <a:r>
              <a:rPr lang="en-US" dirty="0" smtClean="0"/>
              <a:t>Elevated stream salinity/water quality issues</a:t>
            </a:r>
          </a:p>
          <a:p>
            <a:r>
              <a:rPr lang="en-US" dirty="0" smtClean="0"/>
              <a:t>Aquifers/groundwater recharge</a:t>
            </a:r>
          </a:p>
          <a:p>
            <a:endParaRPr lang="en-US" dirty="0" smtClean="0"/>
          </a:p>
          <a:p>
            <a:endParaRPr lang="en-US" dirty="0" smtClean="0"/>
          </a:p>
          <a:p>
            <a:endParaRPr lang="en-US" dirty="0" smtClean="0"/>
          </a:p>
        </p:txBody>
      </p:sp>
      <p:sp>
        <p:nvSpPr>
          <p:cNvPr id="7" name="Content Placeholder 6"/>
          <p:cNvSpPr>
            <a:spLocks noGrp="1"/>
          </p:cNvSpPr>
          <p:nvPr>
            <p:ph sz="quarter" idx="4"/>
          </p:nvPr>
        </p:nvSpPr>
        <p:spPr>
          <a:xfrm>
            <a:off x="4645025" y="1591733"/>
            <a:ext cx="4041775" cy="4534430"/>
          </a:xfrm>
        </p:spPr>
        <p:txBody>
          <a:bodyPr>
            <a:normAutofit lnSpcReduction="10000"/>
          </a:bodyPr>
          <a:lstStyle/>
          <a:p>
            <a:r>
              <a:rPr lang="en-US" dirty="0"/>
              <a:t>Climate </a:t>
            </a:r>
            <a:r>
              <a:rPr lang="en-US" dirty="0" smtClean="0"/>
              <a:t>change</a:t>
            </a:r>
          </a:p>
          <a:p>
            <a:r>
              <a:rPr lang="en-US" dirty="0" smtClean="0"/>
              <a:t>Disruption of cone cycle</a:t>
            </a:r>
            <a:endParaRPr lang="en-US" dirty="0"/>
          </a:p>
          <a:p>
            <a:r>
              <a:rPr lang="en-US" dirty="0"/>
              <a:t>Direct impacts of </a:t>
            </a:r>
            <a:r>
              <a:rPr lang="en-US" dirty="0" smtClean="0"/>
              <a:t>recreation on habitats/wildlife </a:t>
            </a:r>
            <a:r>
              <a:rPr lang="en-US" dirty="0"/>
              <a:t>(noise, trampling, </a:t>
            </a:r>
            <a:r>
              <a:rPr lang="en-US" dirty="0" smtClean="0"/>
              <a:t>openings)</a:t>
            </a:r>
            <a:endParaRPr lang="en-US" dirty="0"/>
          </a:p>
          <a:p>
            <a:r>
              <a:rPr lang="en-US" dirty="0"/>
              <a:t>Habitat loss and </a:t>
            </a:r>
            <a:r>
              <a:rPr lang="en-US" dirty="0" smtClean="0"/>
              <a:t>fragmentation</a:t>
            </a:r>
          </a:p>
          <a:p>
            <a:endParaRPr lang="en-US" dirty="0"/>
          </a:p>
          <a:p>
            <a:r>
              <a:rPr lang="en-US" dirty="0" smtClean="0"/>
              <a:t>Recreational opportunity</a:t>
            </a:r>
          </a:p>
          <a:p>
            <a:r>
              <a:rPr lang="en-US" dirty="0" smtClean="0"/>
              <a:t>Economic opportunity</a:t>
            </a:r>
          </a:p>
          <a:p>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1076027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Groups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Biological domain (flora, fauna) </a:t>
            </a:r>
            <a:r>
              <a:rPr lang="en-US" i="1" dirty="0" smtClean="0">
                <a:solidFill>
                  <a:srgbClr val="FFFF00"/>
                </a:solidFill>
              </a:rPr>
              <a:t>(Dan)</a:t>
            </a:r>
          </a:p>
          <a:p>
            <a:r>
              <a:rPr lang="en-US" dirty="0"/>
              <a:t>Physical domain (air, soil, water</a:t>
            </a:r>
            <a:r>
              <a:rPr lang="en-US" dirty="0" smtClean="0"/>
              <a:t>) </a:t>
            </a:r>
            <a:r>
              <a:rPr lang="en-US" i="1" dirty="0" smtClean="0">
                <a:solidFill>
                  <a:srgbClr val="FFFF00"/>
                </a:solidFill>
              </a:rPr>
              <a:t>(Susan)</a:t>
            </a:r>
          </a:p>
          <a:p>
            <a:r>
              <a:rPr lang="en-US" dirty="0" smtClean="0"/>
              <a:t>Social domain (recreation, economy) </a:t>
            </a:r>
            <a:r>
              <a:rPr lang="en-US" i="1" dirty="0" smtClean="0">
                <a:solidFill>
                  <a:srgbClr val="FFFF00"/>
                </a:solidFill>
              </a:rPr>
              <a:t>(Rick)</a:t>
            </a:r>
          </a:p>
        </p:txBody>
      </p:sp>
    </p:spTree>
    <p:extLst>
      <p:ext uri="{BB962C8B-B14F-4D97-AF65-F5344CB8AC3E}">
        <p14:creationId xmlns:p14="http://schemas.microsoft.com/office/powerpoint/2010/main" val="2959446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2485</TotalTime>
  <Words>1429</Words>
  <Application>Microsoft Macintosh PowerPoint</Application>
  <PresentationFormat>On-screen Show (4:3)</PresentationFormat>
  <Paragraphs>168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Black</vt:lpstr>
      <vt:lpstr> </vt:lpstr>
      <vt:lpstr>Mountain Field Stations inform conservation and stewardship tools</vt:lpstr>
      <vt:lpstr>Stewardship tools take many forms . . . </vt:lpstr>
      <vt:lpstr>. . . and influence multiple domains</vt:lpstr>
      <vt:lpstr>PowerPoint Presentation</vt:lpstr>
      <vt:lpstr>Identify Tools &amp; Knowledge Gaps</vt:lpstr>
      <vt:lpstr>Identify Tools &amp; Knowledge Gaps</vt:lpstr>
      <vt:lpstr>Issues to Consider</vt:lpstr>
      <vt:lpstr>Breakout Groups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Stewardship on Mount Mansfield, VT (USA)</dc:title>
  <dc:creator>Dan</dc:creator>
  <cp:lastModifiedBy>Susan</cp:lastModifiedBy>
  <cp:revision>154</cp:revision>
  <cp:lastPrinted>2014-07-15T14:36:11Z</cp:lastPrinted>
  <dcterms:created xsi:type="dcterms:W3CDTF">2014-07-10T00:46:22Z</dcterms:created>
  <dcterms:modified xsi:type="dcterms:W3CDTF">2014-12-10T17:26:01Z</dcterms:modified>
</cp:coreProperties>
</file>